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58" r:id="rId6"/>
    <p:sldId id="278" r:id="rId7"/>
    <p:sldId id="260" r:id="rId8"/>
    <p:sldId id="261" r:id="rId9"/>
    <p:sldId id="263" r:id="rId10"/>
    <p:sldId id="264" r:id="rId11"/>
    <p:sldId id="269" r:id="rId12"/>
    <p:sldId id="266" r:id="rId13"/>
    <p:sldId id="268" r:id="rId14"/>
    <p:sldId id="267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4660"/>
  </p:normalViewPr>
  <p:slideViewPr>
    <p:cSldViewPr>
      <p:cViewPr>
        <p:scale>
          <a:sx n="94" d="100"/>
          <a:sy n="94" d="100"/>
        </p:scale>
        <p:origin x="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5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5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4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60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16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84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2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32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21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78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DF2D9-AA38-472F-B7A7-053D4C068A1F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EADB-2190-4096-9FA3-4FC95B09FD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21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  <a:softEdge rad="635000"/>
          </a:effectLst>
          <a:scene3d>
            <a:camera prst="obliqueTopLef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cs-CZ" sz="6600" dirty="0" smtClean="0"/>
              <a:t>SLOVA PŘÍBUZNÁ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6993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1. Najděte slova příbuzná, vypište je </a:t>
            </a:r>
            <a:br>
              <a:rPr lang="cs-CZ" sz="3600" dirty="0" smtClean="0"/>
            </a:br>
            <a:r>
              <a:rPr lang="cs-CZ" sz="3600" dirty="0" smtClean="0"/>
              <a:t>a vyznačte kořen slov.</a:t>
            </a:r>
            <a:endParaRPr lang="cs-CZ" sz="3600" dirty="0"/>
          </a:p>
        </p:txBody>
      </p:sp>
      <p:pic>
        <p:nvPicPr>
          <p:cNvPr id="6146" name="Picture 2" descr="C:\Users\prejzova\AppData\Local\Microsoft\Windows\Temporary Internet Files\Content.IE5\I5N0C3XM\MC900352182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64105"/>
            <a:ext cx="5472608" cy="4680520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4" name="TextovéPole 3"/>
          <p:cNvSpPr txBox="1"/>
          <p:nvPr/>
        </p:nvSpPr>
        <p:spPr>
          <a:xfrm>
            <a:off x="4890996" y="3673533"/>
            <a:ext cx="1391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uzemnit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5525316" y="4302533"/>
            <a:ext cx="106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půda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3154835" y="3871646"/>
            <a:ext cx="82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zem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2676" y="3211869"/>
            <a:ext cx="1791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zeměkoule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2974" y="4198948"/>
            <a:ext cx="974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země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337435" y="4765525"/>
            <a:ext cx="1651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podzemní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8094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2. Najděte slova příbuzná, vypište je </a:t>
            </a:r>
            <a:br>
              <a:rPr lang="cs-CZ" sz="3600" dirty="0" smtClean="0"/>
            </a:br>
            <a:r>
              <a:rPr lang="cs-CZ" sz="3600" dirty="0" smtClean="0"/>
              <a:t>a vyznačte kořen slov.</a:t>
            </a:r>
            <a:endParaRPr lang="cs-CZ" sz="3600" dirty="0"/>
          </a:p>
        </p:txBody>
      </p:sp>
      <p:pic>
        <p:nvPicPr>
          <p:cNvPr id="6146" name="Picture 2" descr="C:\Users\prejzova\AppData\Local\Microsoft\Windows\Temporary Internet Files\Content.IE5\I5N0C3XM\MC900352182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31386"/>
            <a:ext cx="5472608" cy="4680520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" name="TextovéPole 3"/>
          <p:cNvSpPr txBox="1"/>
          <p:nvPr/>
        </p:nvSpPr>
        <p:spPr>
          <a:xfrm>
            <a:off x="5529084" y="3935143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cihla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4524605" y="3359296"/>
            <a:ext cx="1445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postavit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771799" y="387164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stavitel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2676" y="3211869"/>
            <a:ext cx="1157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stavba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099523" y="4220363"/>
            <a:ext cx="1147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zedník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92414" y="4765525"/>
            <a:ext cx="1900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novostavba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1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3. Najděte slova příbuzná, vypište je </a:t>
            </a:r>
            <a:br>
              <a:rPr lang="cs-CZ" sz="3600" dirty="0" smtClean="0"/>
            </a:br>
            <a:r>
              <a:rPr lang="cs-CZ" sz="3600" dirty="0" smtClean="0"/>
              <a:t>a vyznačte kořen slov.</a:t>
            </a:r>
            <a:endParaRPr lang="cs-CZ" sz="3600" dirty="0"/>
          </a:p>
        </p:txBody>
      </p:sp>
      <p:pic>
        <p:nvPicPr>
          <p:cNvPr id="6146" name="Picture 2" descr="C:\Users\prejzova\AppData\Local\Microsoft\Windows\Temporary Internet Files\Content.IE5\I5N0C3XM\MC900352182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670" y="1594883"/>
            <a:ext cx="5472608" cy="468052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4" name="TextovéPole 3"/>
          <p:cNvSpPr txBox="1"/>
          <p:nvPr/>
        </p:nvSpPr>
        <p:spPr>
          <a:xfrm>
            <a:off x="4890996" y="3673533"/>
            <a:ext cx="1023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kloub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5525316" y="4302533"/>
            <a:ext cx="106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ruka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3154835" y="3871646"/>
            <a:ext cx="82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kost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72307" y="3348426"/>
            <a:ext cx="1359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vykostit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2974" y="4198948"/>
            <a:ext cx="753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sval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92414" y="4765525"/>
            <a:ext cx="1478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kostlivec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4521959" y="3104147"/>
            <a:ext cx="1274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kostra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1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4. Najděte slova příbuzná, vypište je </a:t>
            </a:r>
            <a:br>
              <a:rPr lang="cs-CZ" sz="3600" dirty="0" smtClean="0"/>
            </a:br>
            <a:r>
              <a:rPr lang="cs-CZ" sz="3600" dirty="0" smtClean="0"/>
              <a:t>a vyznačte kořen slov.</a:t>
            </a:r>
            <a:endParaRPr lang="cs-CZ" sz="3600" dirty="0"/>
          </a:p>
        </p:txBody>
      </p:sp>
      <p:pic>
        <p:nvPicPr>
          <p:cNvPr id="6146" name="Picture 2" descr="C:\Users\prejzova\AppData\Local\Microsoft\Windows\Temporary Internet Files\Content.IE5\I5N0C3XM\MC900352182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64105"/>
            <a:ext cx="5472608" cy="46805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sp>
        <p:nvSpPr>
          <p:cNvPr id="4" name="TextovéPole 3"/>
          <p:cNvSpPr txBox="1"/>
          <p:nvPr/>
        </p:nvSpPr>
        <p:spPr>
          <a:xfrm>
            <a:off x="4890996" y="3673533"/>
            <a:ext cx="1521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ledňáček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5573466" y="4351840"/>
            <a:ext cx="106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mráz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3154835" y="3871646"/>
            <a:ext cx="825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led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2676" y="3211869"/>
            <a:ext cx="1180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ledový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2974" y="4198948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lední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92414" y="4765525"/>
            <a:ext cx="1336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ledovec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4572000" y="3104147"/>
            <a:ext cx="1019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/>
              <a:t>leden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1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cs-CZ" sz="3600" dirty="0" smtClean="0"/>
              <a:t>5. Najděte slova příbuzná, vypište je </a:t>
            </a:r>
            <a:br>
              <a:rPr lang="cs-CZ" sz="3600" dirty="0" smtClean="0"/>
            </a:br>
            <a:r>
              <a:rPr lang="cs-CZ" sz="3600" dirty="0" smtClean="0"/>
              <a:t>a vyznačte kořen slov.</a:t>
            </a:r>
            <a:endParaRPr lang="cs-CZ" sz="3600" dirty="0"/>
          </a:p>
        </p:txBody>
      </p:sp>
      <p:pic>
        <p:nvPicPr>
          <p:cNvPr id="6146" name="Picture 2" descr="C:\Users\prejzova\AppData\Local\Microsoft\Windows\Temporary Internet Files\Content.IE5\I5N0C3XM\MC900352182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64105"/>
            <a:ext cx="5472608" cy="46805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sp>
        <p:nvSpPr>
          <p:cNvPr id="4" name="TextovéPole 3"/>
          <p:cNvSpPr txBox="1"/>
          <p:nvPr/>
        </p:nvSpPr>
        <p:spPr>
          <a:xfrm>
            <a:off x="4890996" y="3673533"/>
            <a:ext cx="1323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umastit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5569831" y="4302533"/>
            <a:ext cx="1062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krém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2555776" y="3871646"/>
            <a:ext cx="172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mastnota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2676" y="3211869"/>
            <a:ext cx="1503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mastička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2974" y="4198948"/>
            <a:ext cx="918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mast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92414" y="4765525"/>
            <a:ext cx="1631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mastičkář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641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</a:t>
            </a:r>
            <a:r>
              <a:rPr lang="cs-CZ" smtClean="0"/>
              <a:t>a materiály: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JANÁČKOVÁ, Zita; MUHLHAUSEROVÁ, Hana; PŘÍBORSKÁ, </a:t>
            </a:r>
            <a:r>
              <a:rPr lang="cs-CZ" sz="2000" dirty="0" smtClean="0"/>
              <a:t>Olga; ZBOŘILOVÁ, Jitka. </a:t>
            </a:r>
            <a:r>
              <a:rPr lang="cs-CZ" sz="2000" i="1" dirty="0"/>
              <a:t>Učebnice pro český jazyk 3</a:t>
            </a:r>
            <a:r>
              <a:rPr lang="cs-CZ" sz="2000" dirty="0"/>
              <a:t>. Brno: Nová škola, 2010, ISBN 80-7289-088-3.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DOČKALOVÁ, Lenka. </a:t>
            </a:r>
            <a:r>
              <a:rPr lang="cs-CZ" sz="2000" i="1" dirty="0"/>
              <a:t>Český jazyk 3 Pracovní sešit pro 3. ročník</a:t>
            </a:r>
            <a:r>
              <a:rPr lang="cs-CZ" sz="2000" dirty="0"/>
              <a:t>. Brno: Nová škola, 2012, ISBN 978-80-7289-386-7.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KONOPKOVÁ, Ludmila; TENČLOVÁ, Věra. </a:t>
            </a:r>
            <a:r>
              <a:rPr lang="cs-CZ" sz="2000" i="1" dirty="0"/>
              <a:t>Český jazyk 3 pro 3. ročník základní školy 1.díl</a:t>
            </a:r>
            <a:r>
              <a:rPr lang="cs-CZ" sz="2000" dirty="0"/>
              <a:t>. Praha: </a:t>
            </a:r>
            <a:r>
              <a:rPr lang="cs-CZ" sz="2000" dirty="0" err="1"/>
              <a:t>Scientia</a:t>
            </a:r>
            <a:r>
              <a:rPr lang="cs-CZ" sz="2000" dirty="0"/>
              <a:t>, s.r.o., 1993, ISBN 80-04-26016-0. </a:t>
            </a:r>
          </a:p>
          <a:p>
            <a:pPr marL="0" indent="0">
              <a:buNone/>
            </a:pPr>
            <a:r>
              <a:rPr lang="cs-CZ" sz="2000" dirty="0" smtClean="0"/>
              <a:t>Obrázky z </a:t>
            </a:r>
            <a:r>
              <a:rPr lang="cs-CZ" sz="2000" smtClean="0"/>
              <a:t>galerie Klipart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757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Wori\Documents\4 ŠKOLA\VŠ\3\Didaktika ČJ\SP\Silsilah-Keluarga-Donal-Beb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48" y="173400"/>
            <a:ext cx="8572500" cy="633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4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ln w="7620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Slova příbuzná jsou slova, která mají společnou část </a:t>
            </a:r>
            <a:r>
              <a:rPr lang="cs-CZ" sz="3600" dirty="0" smtClean="0"/>
              <a:t>slova - kořen. </a:t>
            </a:r>
            <a:r>
              <a:rPr lang="cs-CZ" sz="3600" dirty="0" smtClean="0"/>
              <a:t>Významy příbuzných slov spolu souvisí, jsou si blízké.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464496"/>
          </a:xfrm>
          <a:ln w="76200">
            <a:solidFill>
              <a:schemeClr val="accent6">
                <a:lumMod val="75000"/>
              </a:schemeClr>
            </a:solidFill>
            <a:prstDash val="lg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cs-CZ" sz="3900" dirty="0" smtClean="0"/>
              <a:t>      </a:t>
            </a:r>
            <a:r>
              <a:rPr lang="cs-CZ" sz="5200" dirty="0" smtClean="0">
                <a:solidFill>
                  <a:srgbClr val="FF0000"/>
                </a:solidFill>
              </a:rPr>
              <a:t>let</a:t>
            </a:r>
            <a:r>
              <a:rPr lang="cs-CZ" sz="5200" dirty="0" smtClean="0"/>
              <a:t>adlo</a:t>
            </a:r>
          </a:p>
          <a:p>
            <a:pPr marL="0" indent="0">
              <a:buNone/>
            </a:pPr>
            <a:r>
              <a:rPr lang="cs-CZ" sz="5200" dirty="0">
                <a:solidFill>
                  <a:srgbClr val="FF0000"/>
                </a:solidFill>
              </a:rPr>
              <a:t>	</a:t>
            </a:r>
            <a:r>
              <a:rPr lang="cs-CZ" sz="5200" dirty="0" smtClean="0">
                <a:solidFill>
                  <a:srgbClr val="FF0000"/>
                </a:solidFill>
              </a:rPr>
              <a:t>			     let</a:t>
            </a:r>
            <a:r>
              <a:rPr lang="cs-CZ" sz="5200" dirty="0" smtClean="0"/>
              <a:t>ecký</a:t>
            </a:r>
          </a:p>
          <a:p>
            <a:pPr marL="0" indent="0">
              <a:buNone/>
            </a:pPr>
            <a:r>
              <a:rPr lang="cs-CZ" sz="5200" dirty="0" smtClean="0">
                <a:solidFill>
                  <a:srgbClr val="FF0000"/>
                </a:solidFill>
              </a:rPr>
              <a:t>			            </a:t>
            </a:r>
            <a:r>
              <a:rPr lang="cs-CZ" sz="5200" dirty="0" smtClean="0"/>
              <a:t>u</a:t>
            </a:r>
            <a:r>
              <a:rPr lang="cs-CZ" sz="5200" dirty="0" smtClean="0">
                <a:solidFill>
                  <a:srgbClr val="FF0000"/>
                </a:solidFill>
              </a:rPr>
              <a:t>let</a:t>
            </a:r>
            <a:r>
              <a:rPr lang="cs-CZ" sz="5200" dirty="0" smtClean="0"/>
              <a:t>í</a:t>
            </a:r>
          </a:p>
          <a:p>
            <a:pPr marL="0" indent="0">
              <a:buNone/>
            </a:pPr>
            <a:r>
              <a:rPr lang="cs-CZ" sz="5200" dirty="0" smtClean="0">
                <a:solidFill>
                  <a:srgbClr val="FF0000"/>
                </a:solidFill>
              </a:rPr>
              <a:t>				     let</a:t>
            </a:r>
            <a:r>
              <a:rPr lang="cs-CZ" sz="5200" dirty="0" smtClean="0"/>
              <a:t>adélko</a:t>
            </a:r>
          </a:p>
          <a:p>
            <a:pPr marL="0" indent="0">
              <a:buNone/>
            </a:pPr>
            <a:r>
              <a:rPr lang="cs-CZ" sz="5200" dirty="0" smtClean="0">
                <a:solidFill>
                  <a:srgbClr val="FF0000"/>
                </a:solidFill>
              </a:rPr>
              <a:t>			</a:t>
            </a:r>
            <a:r>
              <a:rPr lang="cs-CZ" sz="5200" dirty="0">
                <a:solidFill>
                  <a:srgbClr val="FF0000"/>
                </a:solidFill>
              </a:rPr>
              <a:t> </a:t>
            </a:r>
            <a:r>
              <a:rPr lang="cs-CZ" sz="5200" dirty="0" smtClean="0">
                <a:solidFill>
                  <a:srgbClr val="FF0000"/>
                </a:solidFill>
              </a:rPr>
              <a:t>        </a:t>
            </a:r>
            <a:r>
              <a:rPr lang="cs-CZ" sz="5200" dirty="0" smtClean="0"/>
              <a:t>od</a:t>
            </a:r>
            <a:r>
              <a:rPr lang="cs-CZ" sz="5200" dirty="0" smtClean="0">
                <a:solidFill>
                  <a:srgbClr val="FF0000"/>
                </a:solidFill>
              </a:rPr>
              <a:t>let</a:t>
            </a:r>
          </a:p>
          <a:p>
            <a:pPr marL="0" indent="0">
              <a:buNone/>
            </a:pPr>
            <a:r>
              <a:rPr lang="cs-CZ" sz="5200" dirty="0" smtClean="0">
                <a:solidFill>
                  <a:srgbClr val="FF0000"/>
                </a:solidFill>
              </a:rPr>
              <a:t>			         </a:t>
            </a:r>
            <a:r>
              <a:rPr lang="cs-CZ" sz="5200" dirty="0" smtClean="0"/>
              <a:t>při</a:t>
            </a:r>
            <a:r>
              <a:rPr lang="cs-CZ" sz="5200" dirty="0" smtClean="0">
                <a:solidFill>
                  <a:srgbClr val="FF0000"/>
                </a:solidFill>
              </a:rPr>
              <a:t>let</a:t>
            </a:r>
            <a:r>
              <a:rPr lang="cs-CZ" sz="5200" dirty="0" smtClean="0"/>
              <a:t>ěl</a:t>
            </a:r>
          </a:p>
          <a:p>
            <a:pPr marL="0" indent="0">
              <a:buNone/>
            </a:pPr>
            <a:r>
              <a:rPr lang="cs-CZ" sz="5200" dirty="0" smtClean="0"/>
              <a:t>				     </a:t>
            </a:r>
            <a:r>
              <a:rPr lang="cs-CZ" sz="5200" dirty="0" smtClean="0">
                <a:solidFill>
                  <a:srgbClr val="FF0000"/>
                </a:solidFill>
              </a:rPr>
              <a:t>let</a:t>
            </a:r>
            <a:r>
              <a:rPr lang="cs-CZ" sz="5200" dirty="0" smtClean="0"/>
              <a:t>oun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1028" name="Picture 4" descr="C:\Users\prejzova\AppData\Local\Microsoft\Windows\Temporary Internet Files\Content.IE5\5TF55U86\MP90040074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302433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1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Zakroužkuj </a:t>
            </a:r>
            <a:r>
              <a:rPr lang="cs-CZ" dirty="0" smtClean="0"/>
              <a:t>kořeny slov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600200"/>
            <a:ext cx="3682752" cy="4525963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        </a:t>
            </a:r>
            <a:r>
              <a:rPr lang="cs-CZ" sz="3200" dirty="0" err="1" smtClean="0">
                <a:solidFill>
                  <a:schemeClr val="bg1"/>
                </a:solidFill>
              </a:rPr>
              <a:t>n</a:t>
            </a:r>
            <a:r>
              <a:rPr lang="cs-CZ" sz="3200" dirty="0" err="1" smtClean="0"/>
              <a:t>nadlesní</a:t>
            </a:r>
            <a:endParaRPr lang="cs-CZ" sz="3200" dirty="0" smtClean="0"/>
          </a:p>
          <a:p>
            <a:pPr marL="0" indent="0">
              <a:buFont typeface="Arial" pitchFamily="34" charset="0"/>
              <a:buNone/>
            </a:pPr>
            <a:r>
              <a:rPr lang="cs-CZ" sz="3200" dirty="0" smtClean="0">
                <a:solidFill>
                  <a:schemeClr val="bg1"/>
                </a:solidFill>
              </a:rPr>
              <a:t>Lesní      </a:t>
            </a:r>
            <a:r>
              <a:rPr lang="cs-CZ" sz="3200" dirty="0" err="1" smtClean="0"/>
              <a:t>lesní</a:t>
            </a:r>
            <a:endParaRPr lang="cs-CZ" sz="3200" dirty="0" smtClean="0"/>
          </a:p>
          <a:p>
            <a:pPr marL="0" indent="0">
              <a:buFont typeface="Arial" pitchFamily="34" charset="0"/>
              <a:buNone/>
            </a:pPr>
            <a:r>
              <a:rPr lang="cs-CZ" sz="3200" dirty="0" smtClean="0">
                <a:solidFill>
                  <a:schemeClr val="bg1"/>
                </a:solidFill>
              </a:rPr>
              <a:t>	l    </a:t>
            </a:r>
            <a:r>
              <a:rPr lang="cs-CZ" sz="3200" dirty="0" smtClean="0"/>
              <a:t>lesník</a:t>
            </a:r>
            <a:endParaRPr lang="cs-CZ" sz="3200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prejzova\AppData\Local\Microsoft\Windows\Temporary Internet Files\Content.IE5\2UABTRXI\MP900401621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2302625" cy="220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ástupný symbol pro obsah 3"/>
          <p:cNvSpPr txBox="1">
            <a:spLocks/>
          </p:cNvSpPr>
          <p:nvPr/>
        </p:nvSpPr>
        <p:spPr>
          <a:xfrm>
            <a:off x="4860032" y="1600200"/>
            <a:ext cx="3826768" cy="4525963"/>
          </a:xfrm>
          <a:prstGeom prst="rect">
            <a:avLst/>
          </a:prstGeom>
          <a:ln w="762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>
                <a:solidFill>
                  <a:schemeClr val="bg1"/>
                </a:solidFill>
              </a:rPr>
              <a:t>	</a:t>
            </a:r>
            <a:r>
              <a:rPr lang="cs-CZ" sz="3200" dirty="0" smtClean="0">
                <a:solidFill>
                  <a:schemeClr val="bg1"/>
                </a:solidFill>
              </a:rPr>
              <a:t>       </a:t>
            </a:r>
            <a:r>
              <a:rPr lang="cs-CZ" sz="3200" dirty="0" smtClean="0"/>
              <a:t>lék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           lékárna 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       léky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       lékař</a:t>
            </a:r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		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3" name="Picture 3" descr="C:\Users\prejzova\AppData\Local\Microsoft\Windows\Temporary Internet Files\Content.IE5\5TF55U86\MP90040526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43605"/>
            <a:ext cx="2481349" cy="199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57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Kořen slova – </a:t>
            </a:r>
            <a:r>
              <a:rPr lang="cs-CZ" sz="3600" b="1" dirty="0" smtClean="0">
                <a:solidFill>
                  <a:srgbClr val="FF0000"/>
                </a:solidFill>
              </a:rPr>
              <a:t>LES </a:t>
            </a:r>
            <a:r>
              <a:rPr lang="cs-CZ" sz="3600" dirty="0" smtClean="0"/>
              <a:t>		Kořen slova –  </a:t>
            </a:r>
            <a:r>
              <a:rPr lang="cs-CZ" sz="3600" b="1" dirty="0" smtClean="0">
                <a:solidFill>
                  <a:srgbClr val="FF0000"/>
                </a:solidFill>
              </a:rPr>
              <a:t>LÉK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82752" cy="4525963"/>
          </a:xfrm>
          <a:ln w="7620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     </a:t>
            </a:r>
            <a:r>
              <a:rPr lang="cs-CZ" sz="3200" dirty="0" err="1" smtClean="0">
                <a:solidFill>
                  <a:schemeClr val="bg1"/>
                </a:solidFill>
              </a:rPr>
              <a:t>n</a:t>
            </a:r>
            <a:r>
              <a:rPr lang="cs-CZ" sz="3200" dirty="0" err="1" smtClean="0"/>
              <a:t>nad</a:t>
            </a:r>
            <a:r>
              <a:rPr lang="cs-CZ" sz="3200" b="1" dirty="0" err="1" smtClean="0">
                <a:solidFill>
                  <a:srgbClr val="FF0000"/>
                </a:solidFill>
              </a:rPr>
              <a:t>les</a:t>
            </a:r>
            <a:r>
              <a:rPr lang="cs-CZ" sz="3200" dirty="0" err="1" smtClean="0"/>
              <a:t>ní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>
                <a:solidFill>
                  <a:schemeClr val="bg1"/>
                </a:solidFill>
              </a:rPr>
              <a:t>Lesní      </a:t>
            </a:r>
            <a:r>
              <a:rPr lang="cs-CZ" sz="3200" b="1" dirty="0" smtClean="0">
                <a:solidFill>
                  <a:srgbClr val="FF0000"/>
                </a:solidFill>
              </a:rPr>
              <a:t>les</a:t>
            </a:r>
            <a:r>
              <a:rPr lang="cs-CZ" sz="3200" dirty="0" smtClean="0"/>
              <a:t>ní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bg1"/>
                </a:solidFill>
              </a:rPr>
              <a:t>	l    </a:t>
            </a:r>
            <a:r>
              <a:rPr lang="cs-CZ" sz="3200" b="1" dirty="0" smtClean="0">
                <a:solidFill>
                  <a:srgbClr val="FF0000"/>
                </a:solidFill>
              </a:rPr>
              <a:t>les</a:t>
            </a:r>
            <a:r>
              <a:rPr lang="cs-CZ" sz="3200" dirty="0" smtClean="0"/>
              <a:t>ník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3826768" cy="4525963"/>
          </a:xfrm>
          <a:ln w="7620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      </a:t>
            </a:r>
            <a:r>
              <a:rPr lang="cs-CZ" sz="3200" b="1" dirty="0" smtClean="0">
                <a:solidFill>
                  <a:srgbClr val="FF0000"/>
                </a:solidFill>
              </a:rPr>
              <a:t>lék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                </a:t>
            </a:r>
            <a:r>
              <a:rPr lang="cs-CZ" sz="3200" b="1" dirty="0" smtClean="0">
                <a:solidFill>
                  <a:srgbClr val="FF0000"/>
                </a:solidFill>
              </a:rPr>
              <a:t>lék</a:t>
            </a:r>
            <a:r>
              <a:rPr lang="cs-CZ" sz="3200" dirty="0" smtClean="0"/>
              <a:t>árna </a:t>
            </a:r>
          </a:p>
          <a:p>
            <a:pPr marL="0" indent="0">
              <a:buNone/>
            </a:pPr>
            <a:r>
              <a:rPr lang="cs-CZ" sz="3200" dirty="0" smtClean="0"/>
              <a:t>	       </a:t>
            </a:r>
            <a:r>
              <a:rPr lang="cs-CZ" sz="3200" b="1" dirty="0">
                <a:solidFill>
                  <a:srgbClr val="FF0000"/>
                </a:solidFill>
              </a:rPr>
              <a:t>lék</a:t>
            </a:r>
            <a:r>
              <a:rPr lang="cs-CZ" sz="3200" dirty="0"/>
              <a:t>ař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	 </a:t>
            </a:r>
            <a:r>
              <a:rPr lang="cs-CZ" dirty="0" smtClean="0"/>
              <a:t>		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prejzova\AppData\Local\Microsoft\Windows\Temporary Internet Files\Content.IE5\2UABTRXI\MP9004016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2304256" cy="219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rejzova\AppData\Local\Microsoft\Windows\Temporary Internet Files\Content.IE5\5TF55U86\MP90040526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46576"/>
            <a:ext cx="2480320" cy="199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Zakroužkuj </a:t>
            </a:r>
            <a:r>
              <a:rPr lang="cs-CZ" dirty="0"/>
              <a:t>kořeny slov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4186808" cy="4853136"/>
          </a:xfrm>
          <a:prstGeom prst="rect">
            <a:avLst/>
          </a:prstGeom>
          <a:ln w="76200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/>
              <a:t>  	</a:t>
            </a:r>
            <a:r>
              <a:rPr lang="cs-CZ" sz="3200" dirty="0" smtClean="0"/>
              <a:t>  hrad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  hradiště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  hradní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  zahradník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podhradí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  zahrada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  </a:t>
            </a:r>
            <a:endParaRPr lang="cs-CZ" dirty="0"/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4860032" y="1600200"/>
            <a:ext cx="4032448" cy="4853136"/>
          </a:xfrm>
          <a:prstGeom prst="rect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/>
              <a:t>	</a:t>
            </a:r>
            <a:r>
              <a:rPr lang="cs-CZ" sz="3200" dirty="0" smtClean="0"/>
              <a:t>stavba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stavební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stavitel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    stavebniny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      postaví</a:t>
            </a:r>
          </a:p>
          <a:p>
            <a:pPr marL="0" indent="0">
              <a:buFont typeface="Arial" pitchFamily="34" charset="0"/>
              <a:buNone/>
            </a:pPr>
            <a:r>
              <a:rPr lang="cs-CZ" sz="3200" dirty="0" smtClean="0"/>
              <a:t>	</a:t>
            </a:r>
            <a:endParaRPr lang="cs-CZ" dirty="0"/>
          </a:p>
        </p:txBody>
      </p:sp>
      <p:pic>
        <p:nvPicPr>
          <p:cNvPr id="7" name="Picture 4" descr="C:\Users\prejzova\AppData\Local\Microsoft\Windows\Temporary Internet Files\Content.IE5\I5N0C3XM\MP90025545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873" y="4293096"/>
            <a:ext cx="1714112" cy="19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prejzova\AppData\Local\Microsoft\Windows\Temporary Internet Files\Content.IE5\I5N0C3XM\MP90021604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27303"/>
            <a:ext cx="1839112" cy="19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75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Kořen slova –	</a:t>
            </a:r>
            <a:r>
              <a:rPr lang="cs-CZ" sz="3600" b="1" dirty="0" smtClean="0">
                <a:solidFill>
                  <a:srgbClr val="FF0000"/>
                </a:solidFill>
              </a:rPr>
              <a:t>HRAD</a:t>
            </a:r>
            <a:r>
              <a:rPr lang="cs-CZ" sz="3600" dirty="0" smtClean="0"/>
              <a:t> </a:t>
            </a:r>
            <a:r>
              <a:rPr lang="cs-CZ" sz="3600" dirty="0"/>
              <a:t> </a:t>
            </a:r>
            <a:r>
              <a:rPr lang="cs-CZ" sz="3600" dirty="0" smtClean="0"/>
              <a:t>Kořen slova – </a:t>
            </a:r>
            <a:r>
              <a:rPr lang="cs-CZ" sz="3600" b="1" dirty="0" smtClean="0">
                <a:solidFill>
                  <a:srgbClr val="FF0000"/>
                </a:solidFill>
              </a:rPr>
              <a:t>STAV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853136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	</a:t>
            </a:r>
            <a:r>
              <a:rPr lang="cs-CZ" sz="3200" dirty="0" smtClean="0"/>
              <a:t>  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  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  <a:r>
              <a:rPr lang="cs-CZ" sz="3200" dirty="0" smtClean="0"/>
              <a:t>iště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  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  <a:r>
              <a:rPr lang="cs-CZ" sz="3200" dirty="0" smtClean="0"/>
              <a:t>ní</a:t>
            </a:r>
          </a:p>
          <a:p>
            <a:pPr marL="0" indent="0">
              <a:buNone/>
            </a:pPr>
            <a:r>
              <a:rPr lang="cs-CZ" sz="3200" dirty="0" smtClean="0"/>
              <a:t>        za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  <a:r>
              <a:rPr lang="cs-CZ" sz="3200" dirty="0" smtClean="0"/>
              <a:t>ník</a:t>
            </a:r>
          </a:p>
          <a:p>
            <a:pPr marL="0" indent="0">
              <a:buNone/>
            </a:pPr>
            <a:r>
              <a:rPr lang="cs-CZ" sz="3200" dirty="0" smtClean="0"/>
              <a:t>     pod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  <a:r>
              <a:rPr lang="cs-CZ" sz="3200" dirty="0" smtClean="0"/>
              <a:t>í</a:t>
            </a:r>
          </a:p>
          <a:p>
            <a:pPr marL="0" indent="0">
              <a:buNone/>
            </a:pPr>
            <a:r>
              <a:rPr lang="cs-CZ" sz="3200" dirty="0" smtClean="0"/>
              <a:t>        za</a:t>
            </a:r>
            <a:r>
              <a:rPr lang="cs-CZ" sz="3200" b="1" dirty="0" smtClean="0">
                <a:solidFill>
                  <a:srgbClr val="FF0000"/>
                </a:solidFill>
              </a:rPr>
              <a:t>hrad</a:t>
            </a:r>
            <a:r>
              <a:rPr lang="cs-CZ" sz="3200" dirty="0" smtClean="0"/>
              <a:t>a</a:t>
            </a:r>
          </a:p>
          <a:p>
            <a:pPr marL="0" indent="0">
              <a:buNone/>
            </a:pPr>
            <a:r>
              <a:rPr lang="cs-CZ" sz="3200" dirty="0" smtClean="0"/>
              <a:t>       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4032448" cy="4853136"/>
          </a:xfrm>
          <a:ln w="762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3200" b="1" dirty="0" smtClean="0">
                <a:solidFill>
                  <a:srgbClr val="FF0000"/>
                </a:solidFill>
              </a:rPr>
              <a:t>stav</a:t>
            </a:r>
            <a:r>
              <a:rPr lang="cs-CZ" sz="3200" dirty="0" smtClean="0"/>
              <a:t>ba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b="1" dirty="0" smtClean="0">
                <a:solidFill>
                  <a:srgbClr val="FF0000"/>
                </a:solidFill>
              </a:rPr>
              <a:t>stav</a:t>
            </a:r>
            <a:r>
              <a:rPr lang="cs-CZ" sz="3200" dirty="0" smtClean="0"/>
              <a:t>ební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b="1" dirty="0" smtClean="0">
                <a:solidFill>
                  <a:srgbClr val="FF0000"/>
                </a:solidFill>
              </a:rPr>
              <a:t>stav</a:t>
            </a:r>
            <a:r>
              <a:rPr lang="cs-CZ" sz="3200" dirty="0" smtClean="0"/>
              <a:t>itel</a:t>
            </a:r>
          </a:p>
          <a:p>
            <a:pPr marL="0" indent="0">
              <a:buNone/>
            </a:pPr>
            <a:r>
              <a:rPr lang="cs-CZ" sz="3200" dirty="0"/>
              <a:t> </a:t>
            </a:r>
            <a:r>
              <a:rPr lang="cs-CZ" sz="3200" dirty="0" smtClean="0"/>
              <a:t>         </a:t>
            </a:r>
            <a:r>
              <a:rPr lang="cs-CZ" sz="3200" b="1" dirty="0" smtClean="0">
                <a:solidFill>
                  <a:srgbClr val="FF0000"/>
                </a:solidFill>
              </a:rPr>
              <a:t>stav</a:t>
            </a:r>
            <a:r>
              <a:rPr lang="cs-CZ" sz="3200" dirty="0" smtClean="0"/>
              <a:t>ebniny</a:t>
            </a:r>
          </a:p>
          <a:p>
            <a:pPr marL="0" indent="0">
              <a:buNone/>
            </a:pPr>
            <a:r>
              <a:rPr lang="cs-CZ" sz="3200" dirty="0" smtClean="0"/>
              <a:t>      po</a:t>
            </a:r>
            <a:r>
              <a:rPr lang="cs-CZ" sz="3200" b="1" dirty="0" smtClean="0">
                <a:solidFill>
                  <a:srgbClr val="FF0000"/>
                </a:solidFill>
              </a:rPr>
              <a:t>stav</a:t>
            </a:r>
            <a:r>
              <a:rPr lang="cs-CZ" sz="3200" dirty="0" smtClean="0"/>
              <a:t>í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endParaRPr lang="cs-CZ" dirty="0"/>
          </a:p>
        </p:txBody>
      </p:sp>
      <p:pic>
        <p:nvPicPr>
          <p:cNvPr id="4099" name="Picture 3" descr="C:\Users\prejzova\AppData\Local\Microsoft\Windows\Temporary Internet Files\Content.IE5\I5N0C3XM\MP9002160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27303"/>
            <a:ext cx="1839112" cy="19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prejzova\AppData\Local\Microsoft\Windows\Temporary Internet Files\Content.IE5\I5N0C3XM\MP9002554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873" y="4293096"/>
            <a:ext cx="1714112" cy="19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3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Která slova na řádku jsou příbuzná 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1310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hrad, zámek, hradiště, král, ohrada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pilot, letiště, letecký, letuška, vrtulník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stavitel, stavba, zedník, vystavěl, cihla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barva, kreslí, vybarvit, barevný, červený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cukrátko, sladkosti, cukrovinky, dort</a:t>
            </a:r>
            <a:endParaRPr lang="cs-CZ" dirty="0"/>
          </a:p>
        </p:txBody>
      </p:sp>
      <p:pic>
        <p:nvPicPr>
          <p:cNvPr id="5122" name="Picture 2" descr="C:\Users\prejzova\AppData\Local\Microsoft\Windows\Temporary Internet Files\Content.IE5\5TF55U86\MC90043800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194421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94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Která slova na řádku jsou příbuzná ? Řešení</a:t>
            </a:r>
            <a:br>
              <a:rPr lang="cs-CZ" sz="3600" dirty="0" smtClean="0"/>
            </a:br>
            <a:r>
              <a:rPr lang="cs-CZ" sz="3600" dirty="0" smtClean="0"/>
              <a:t>Jaký je kořen slova?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1310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hrad</a:t>
            </a:r>
            <a:r>
              <a:rPr lang="cs-CZ" dirty="0" smtClean="0"/>
              <a:t>, zámek, </a:t>
            </a:r>
            <a:r>
              <a:rPr lang="cs-CZ" b="1" dirty="0" smtClean="0">
                <a:solidFill>
                  <a:srgbClr val="FF0000"/>
                </a:solidFill>
              </a:rPr>
              <a:t>hradiště</a:t>
            </a:r>
            <a:r>
              <a:rPr lang="cs-CZ" dirty="0" smtClean="0"/>
              <a:t>, král, </a:t>
            </a:r>
            <a:r>
              <a:rPr lang="cs-CZ" b="1" dirty="0" smtClean="0">
                <a:solidFill>
                  <a:srgbClr val="FF0000"/>
                </a:solidFill>
              </a:rPr>
              <a:t>ohrada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pilot, </a:t>
            </a:r>
            <a:r>
              <a:rPr lang="cs-CZ" b="1" dirty="0" smtClean="0">
                <a:solidFill>
                  <a:srgbClr val="FF0000"/>
                </a:solidFill>
              </a:rPr>
              <a:t>letiště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letecký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letuška</a:t>
            </a:r>
            <a:r>
              <a:rPr lang="cs-CZ" dirty="0" smtClean="0"/>
              <a:t>, vrtulník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stavitel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stavba</a:t>
            </a:r>
            <a:r>
              <a:rPr lang="cs-CZ" dirty="0" smtClean="0"/>
              <a:t>, zedník, </a:t>
            </a:r>
            <a:r>
              <a:rPr lang="cs-CZ" b="1" dirty="0" smtClean="0">
                <a:solidFill>
                  <a:srgbClr val="FF0000"/>
                </a:solidFill>
              </a:rPr>
              <a:t>vystavěl</a:t>
            </a:r>
            <a:r>
              <a:rPr lang="cs-CZ" dirty="0" smtClean="0"/>
              <a:t>, cihla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barva</a:t>
            </a:r>
            <a:r>
              <a:rPr lang="cs-CZ" dirty="0" smtClean="0"/>
              <a:t>, kreslí, </a:t>
            </a:r>
            <a:r>
              <a:rPr lang="cs-CZ" b="1" dirty="0" smtClean="0">
                <a:solidFill>
                  <a:srgbClr val="FF0000"/>
                </a:solidFill>
              </a:rPr>
              <a:t>vybarvi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barevný</a:t>
            </a:r>
            <a:r>
              <a:rPr lang="cs-CZ" dirty="0" smtClean="0"/>
              <a:t>, červený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cukrátko</a:t>
            </a:r>
            <a:r>
              <a:rPr lang="cs-CZ" dirty="0" smtClean="0"/>
              <a:t>, sladkosti, </a:t>
            </a:r>
            <a:r>
              <a:rPr lang="cs-CZ" b="1" dirty="0" smtClean="0">
                <a:solidFill>
                  <a:srgbClr val="FF0000"/>
                </a:solidFill>
              </a:rPr>
              <a:t>cukrovinky</a:t>
            </a:r>
            <a:r>
              <a:rPr lang="cs-CZ" dirty="0" smtClean="0"/>
              <a:t>, dort</a:t>
            </a:r>
            <a:endParaRPr lang="cs-CZ" dirty="0"/>
          </a:p>
        </p:txBody>
      </p:sp>
      <p:pic>
        <p:nvPicPr>
          <p:cNvPr id="5122" name="Picture 2" descr="C:\Users\prejzova\AppData\Local\Microsoft\Windows\Temporary Internet Files\Content.IE5\5TF55U86\MC90043800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1944216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25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316</Words>
  <Application>Microsoft Office PowerPoint</Application>
  <PresentationFormat>Předvádění na obrazovce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SLOVA PŘÍBUZNÁ</vt:lpstr>
      <vt:lpstr>Prezentace aplikace PowerPoint</vt:lpstr>
      <vt:lpstr>Slova příbuzná jsou slova, která mají společnou část slova - kořen. Významy příbuzných slov spolu souvisí, jsou si blízké.</vt:lpstr>
      <vt:lpstr>Zakroužkuj kořeny slov</vt:lpstr>
      <vt:lpstr>Kořen slova – LES   Kořen slova –  LÉK </vt:lpstr>
      <vt:lpstr>Zakroužkuj kořeny slov</vt:lpstr>
      <vt:lpstr>Kořen slova – HRAD  Kořen slova – STAV</vt:lpstr>
      <vt:lpstr>Která slova na řádku jsou příbuzná ?</vt:lpstr>
      <vt:lpstr>Která slova na řádku jsou příbuzná ? Řešení Jaký je kořen slova?</vt:lpstr>
      <vt:lpstr>1. Najděte slova příbuzná, vypište je  a vyznačte kořen slov.</vt:lpstr>
      <vt:lpstr>2. Najděte slova příbuzná, vypište je  a vyznačte kořen slov.</vt:lpstr>
      <vt:lpstr>3. Najděte slova příbuzná, vypište je  a vyznačte kořen slov.</vt:lpstr>
      <vt:lpstr>4. Najděte slova příbuzná, vypište je  a vyznačte kořen slov.</vt:lpstr>
      <vt:lpstr>5. Najděte slova příbuzná, vypište je  a vyznačte kořen slov.</vt:lpstr>
      <vt:lpstr>Použité zdroje a materiály: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 PŘÍBUZNÁ</dc:title>
  <dc:creator>Naděžda Prejzová</dc:creator>
  <cp:lastModifiedBy>Wori</cp:lastModifiedBy>
  <cp:revision>36</cp:revision>
  <dcterms:created xsi:type="dcterms:W3CDTF">2012-11-11T14:09:50Z</dcterms:created>
  <dcterms:modified xsi:type="dcterms:W3CDTF">2015-11-16T13:38:26Z</dcterms:modified>
</cp:coreProperties>
</file>